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18288000" cy="10287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765A9B7C-CF39-4FD4-8346-B29A52D443EB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tIns="91440" bIns="91440" anchor="ctr">
            <a:noAutofit/>
          </a:bodyPr>
          <a:p>
            <a:pPr marL="457200" indent="-31716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A complete eCommerce solution is built on the foundation of Macola and acts as a window into your ERP.</a:t>
            </a:r>
            <a:endParaRPr b="0" lang="en-US" sz="1200" spc="-1" strike="noStrike">
              <a:latin typeface="Arial"/>
            </a:endParaRPr>
          </a:p>
          <a:p>
            <a:pPr marL="457200" indent="-31716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Nomad’s standard integration is layered on top of Macola to ensure key data such as customers, order, pricing, items, invoices, accounts receivable, etc., is exposed to Nomad Sites and/or Nomad Receivables</a:t>
            </a:r>
            <a:endParaRPr b="0" lang="en-US" sz="1200" spc="-1" strike="noStrike">
              <a:latin typeface="Arial"/>
            </a:endParaRPr>
          </a:p>
          <a:p>
            <a:pPr lvl="1" marL="914400" indent="-317160">
              <a:lnSpc>
                <a:spcPct val="100000"/>
              </a:lnSpc>
              <a:buClr>
                <a:srgbClr val="000000"/>
              </a:buClr>
              <a:buFont typeface="Arial"/>
              <a:buChar char="○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This gives the end user a more personalized experience as they can login and see their pricing, terms, shipping information,etc., before they purchase product</a:t>
            </a:r>
            <a:endParaRPr b="0" lang="en-US" sz="1200" spc="-1" strike="noStrike">
              <a:latin typeface="Arial"/>
            </a:endParaRPr>
          </a:p>
          <a:p>
            <a:pPr lvl="1" marL="914400" indent="-317160">
              <a:lnSpc>
                <a:spcPct val="100000"/>
              </a:lnSpc>
              <a:buClr>
                <a:srgbClr val="000000"/>
              </a:buClr>
              <a:buFont typeface="Arial"/>
              <a:buChar char="○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Nomad customers can also deploy a self-services account portal (Nomad Receivables) where B2B customers can get access to all their activity data; orders, order status, tracking information, invoices, accounts receivables ageing, etc. </a:t>
            </a:r>
            <a:endParaRPr b="0" lang="en-US" sz="1200" spc="-1" strike="noStrike">
              <a:latin typeface="Arial"/>
            </a:endParaRPr>
          </a:p>
          <a:p>
            <a:pPr lvl="1" marL="914400" indent="-317160">
              <a:lnSpc>
                <a:spcPct val="100000"/>
              </a:lnSpc>
              <a:buClr>
                <a:srgbClr val="000000"/>
              </a:buClr>
              <a:buFont typeface="Arial"/>
              <a:buChar char="○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Nomad Payments will allow end users to select invoices for payment via ACH/eCheck.</a:t>
            </a:r>
            <a:endParaRPr b="0" lang="en-US" sz="1200" spc="-1" strike="noStrike">
              <a:latin typeface="Arial"/>
            </a:endParaRPr>
          </a:p>
          <a:p>
            <a:pPr marL="457200" indent="-31716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At the top of the solution stack, Nomad integrates with key 3rd party solutions that round out a customer ecommerce experiences such as Tax (Avalara), Shipping (UPS, FedEx, etc.) and CC Gateways (like NET1), just to name a few.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sldImg"/>
          </p:nvPr>
        </p:nvSpPr>
        <p:spPr>
          <a:xfrm>
            <a:off x="380160" y="685800"/>
            <a:ext cx="6097320" cy="3428640"/>
          </a:xfrm>
          <a:prstGeom prst="rect">
            <a:avLst/>
          </a:prstGeom>
        </p:spPr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47928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204416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91440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647928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1204416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914400" y="411840"/>
            <a:ext cx="16458480" cy="4944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2f2f2">
            <a:alpha val="5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137160" rIns="137160" tIns="137160" bIns="137160" anchor="ctr">
            <a:noAutofit/>
          </a:bodyPr>
          <a:p>
            <a:r>
              <a:rPr b="0" lang="en-US" sz="5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914400" y="9534600"/>
            <a:ext cx="4266720" cy="547560"/>
          </a:xfrm>
          <a:prstGeom prst="rect">
            <a:avLst/>
          </a:prstGeom>
        </p:spPr>
        <p:txBody>
          <a:bodyPr lIns="137160" rIns="137160" tIns="137160" bIns="137160"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6248520" y="9534600"/>
            <a:ext cx="5790960" cy="547560"/>
          </a:xfrm>
          <a:prstGeom prst="rect">
            <a:avLst/>
          </a:prstGeom>
        </p:spPr>
        <p:txBody>
          <a:bodyPr lIns="137160" rIns="137160" tIns="137160" bIns="137160"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13106520" y="9534600"/>
            <a:ext cx="4266720" cy="547560"/>
          </a:xfrm>
          <a:prstGeom prst="rect">
            <a:avLst/>
          </a:prstGeom>
        </p:spPr>
        <p:txBody>
          <a:bodyPr lIns="182880" rIns="182880" tIns="91440" bIns="91440" anchor="ctr">
            <a:noAutofit/>
          </a:bodyPr>
          <a:p>
            <a:pPr algn="r">
              <a:lnSpc>
                <a:spcPct val="100000"/>
              </a:lnSpc>
            </a:pPr>
            <a:fld id="{BCF0D43A-ACF1-4E7D-8505-45DD5C6F5FF1}" type="slidenum">
              <a:rPr b="0" lang="en-US" sz="2400" spc="-1" strike="noStrike">
                <a:solidFill>
                  <a:srgbClr val="888888"/>
                </a:solidFill>
                <a:latin typeface="Calibri"/>
                <a:ea typeface="Calibri"/>
              </a:rPr>
              <a:t>&lt;number&gt;</a:t>
            </a:fld>
            <a:endParaRPr b="0" lang="en-US" sz="2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<Relationship Id="rId3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1"/>
          <p:cNvGrpSpPr/>
          <p:nvPr/>
        </p:nvGrpSpPr>
        <p:grpSpPr>
          <a:xfrm>
            <a:off x="2460600" y="1943280"/>
            <a:ext cx="13366800" cy="7552080"/>
            <a:chOff x="2460600" y="1943280"/>
            <a:chExt cx="13366800" cy="7552080"/>
          </a:xfrm>
        </p:grpSpPr>
        <p:sp>
          <p:nvSpPr>
            <p:cNvPr id="47" name="CustomShape 2"/>
            <p:cNvSpPr/>
            <p:nvPr/>
          </p:nvSpPr>
          <p:spPr>
            <a:xfrm>
              <a:off x="7883640" y="1950840"/>
              <a:ext cx="2520360" cy="18964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59874" y="0"/>
                  </a:moveTo>
                  <a:lnTo>
                    <a:pt x="120000" y="120000"/>
                  </a:lnTo>
                  <a:lnTo>
                    <a:pt x="0" y="120000"/>
                  </a:lnTo>
                  <a:lnTo>
                    <a:pt x="59874" y="0"/>
                  </a:lnTo>
                  <a:close/>
                </a:path>
              </a:pathLst>
            </a:custGeom>
            <a:solidFill>
              <a:srgbClr val="87b9d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" name="CustomShape 3"/>
            <p:cNvSpPr/>
            <p:nvPr/>
          </p:nvSpPr>
          <p:spPr>
            <a:xfrm>
              <a:off x="6002280" y="5257800"/>
              <a:ext cx="627516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17911" y="0"/>
                  </a:moveTo>
                  <a:lnTo>
                    <a:pt x="101987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1791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" name="CustomShape 4"/>
            <p:cNvSpPr/>
            <p:nvPr/>
          </p:nvSpPr>
          <p:spPr>
            <a:xfrm>
              <a:off x="6945840" y="3839760"/>
              <a:ext cx="4396320" cy="14176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25565" y="0"/>
                  </a:moveTo>
                  <a:lnTo>
                    <a:pt x="94362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25565" y="0"/>
                  </a:lnTo>
                  <a:close/>
                </a:path>
              </a:pathLst>
            </a:custGeom>
            <a:solidFill>
              <a:srgbClr val="87b9d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" name="CustomShape 5"/>
            <p:cNvSpPr/>
            <p:nvPr/>
          </p:nvSpPr>
          <p:spPr>
            <a:xfrm>
              <a:off x="5065560" y="6670440"/>
              <a:ext cx="815400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13785" y="0"/>
                  </a:moveTo>
                  <a:lnTo>
                    <a:pt x="106137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137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" name="CustomShape 6"/>
            <p:cNvSpPr/>
            <p:nvPr/>
          </p:nvSpPr>
          <p:spPr>
            <a:xfrm>
              <a:off x="4128840" y="8083080"/>
              <a:ext cx="1002780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11209" y="0"/>
                  </a:moveTo>
                  <a:lnTo>
                    <a:pt x="108790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11209" y="0"/>
                  </a:lnTo>
                  <a:close/>
                </a:path>
              </a:pathLst>
            </a:custGeom>
            <a:solidFill>
              <a:srgbClr val="87b9d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" name="CustomShape 7"/>
            <p:cNvSpPr/>
            <p:nvPr/>
          </p:nvSpPr>
          <p:spPr>
            <a:xfrm>
              <a:off x="2460600" y="8083080"/>
              <a:ext cx="239688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47288" y="0"/>
                  </a:moveTo>
                  <a:lnTo>
                    <a:pt x="119999" y="0"/>
                  </a:lnTo>
                  <a:lnTo>
                    <a:pt x="72711" y="120000"/>
                  </a:lnTo>
                  <a:lnTo>
                    <a:pt x="0" y="120000"/>
                  </a:lnTo>
                  <a:lnTo>
                    <a:pt x="47288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3" name="CustomShape 8"/>
            <p:cNvSpPr/>
            <p:nvPr/>
          </p:nvSpPr>
          <p:spPr>
            <a:xfrm>
              <a:off x="3405240" y="5257800"/>
              <a:ext cx="3338640" cy="282492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67801" y="0"/>
                  </a:moveTo>
                  <a:lnTo>
                    <a:pt x="120000" y="0"/>
                  </a:lnTo>
                  <a:lnTo>
                    <a:pt x="86052" y="60000"/>
                  </a:lnTo>
                  <a:lnTo>
                    <a:pt x="52198" y="120000"/>
                  </a:lnTo>
                  <a:lnTo>
                    <a:pt x="0" y="120000"/>
                  </a:lnTo>
                  <a:lnTo>
                    <a:pt x="33853" y="60000"/>
                  </a:lnTo>
                  <a:lnTo>
                    <a:pt x="67801" y="0"/>
                  </a:lnTo>
                  <a:close/>
                </a:path>
              </a:pathLst>
            </a:custGeom>
            <a:solidFill>
              <a:srgbClr val="b0d0e3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" name="CustomShape 9"/>
            <p:cNvSpPr/>
            <p:nvPr/>
          </p:nvSpPr>
          <p:spPr>
            <a:xfrm>
              <a:off x="5291640" y="1943280"/>
              <a:ext cx="3662280" cy="331452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72413" y="0"/>
                  </a:moveTo>
                  <a:lnTo>
                    <a:pt x="120000" y="0"/>
                  </a:lnTo>
                  <a:lnTo>
                    <a:pt x="78534" y="68666"/>
                  </a:lnTo>
                  <a:lnTo>
                    <a:pt x="47586" y="120000"/>
                  </a:lnTo>
                  <a:lnTo>
                    <a:pt x="0" y="120000"/>
                  </a:lnTo>
                  <a:lnTo>
                    <a:pt x="30862" y="68666"/>
                  </a:lnTo>
                  <a:lnTo>
                    <a:pt x="72413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" name="CustomShape 10"/>
            <p:cNvSpPr/>
            <p:nvPr/>
          </p:nvSpPr>
          <p:spPr>
            <a:xfrm>
              <a:off x="13430520" y="8083080"/>
              <a:ext cx="239688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0" y="0"/>
                  </a:moveTo>
                  <a:lnTo>
                    <a:pt x="72711" y="0"/>
                  </a:lnTo>
                  <a:lnTo>
                    <a:pt x="119999" y="120000"/>
                  </a:lnTo>
                  <a:lnTo>
                    <a:pt x="47156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6" name="CustomShape 11"/>
            <p:cNvSpPr/>
            <p:nvPr/>
          </p:nvSpPr>
          <p:spPr>
            <a:xfrm>
              <a:off x="11543760" y="5257800"/>
              <a:ext cx="3338640" cy="282492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0" y="0"/>
                  </a:moveTo>
                  <a:lnTo>
                    <a:pt x="52198" y="0"/>
                  </a:lnTo>
                  <a:lnTo>
                    <a:pt x="86052" y="60000"/>
                  </a:lnTo>
                  <a:lnTo>
                    <a:pt x="120000" y="120000"/>
                  </a:lnTo>
                  <a:lnTo>
                    <a:pt x="67801" y="120000"/>
                  </a:lnTo>
                  <a:lnTo>
                    <a:pt x="33853" y="6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d0e3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" name="CustomShape 12"/>
            <p:cNvSpPr/>
            <p:nvPr/>
          </p:nvSpPr>
          <p:spPr>
            <a:xfrm>
              <a:off x="9333360" y="1943280"/>
              <a:ext cx="3662280" cy="331452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0" y="0"/>
                  </a:moveTo>
                  <a:lnTo>
                    <a:pt x="47586" y="0"/>
                  </a:lnTo>
                  <a:lnTo>
                    <a:pt x="89051" y="68666"/>
                  </a:lnTo>
                  <a:lnTo>
                    <a:pt x="120000" y="120000"/>
                  </a:lnTo>
                  <a:lnTo>
                    <a:pt x="72413" y="120000"/>
                  </a:lnTo>
                  <a:lnTo>
                    <a:pt x="41465" y="686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" name="CustomShape 13"/>
            <p:cNvSpPr/>
            <p:nvPr/>
          </p:nvSpPr>
          <p:spPr>
            <a:xfrm>
              <a:off x="7486920" y="3056760"/>
              <a:ext cx="3298680" cy="23734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ffffff"/>
                  </a:solidFill>
                  <a:latin typeface="Arial"/>
                  <a:ea typeface="Arial"/>
                </a:rPr>
                <a:t>Avalara, Shipping,</a:t>
              </a:r>
              <a:endParaRPr b="0" lang="en-US" sz="24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ffffff"/>
                  </a:solidFill>
                  <a:latin typeface="Arial"/>
                  <a:ea typeface="Arial"/>
                </a:rPr>
                <a:t>NET1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59" name="CustomShape 14"/>
            <p:cNvSpPr/>
            <p:nvPr/>
          </p:nvSpPr>
          <p:spPr>
            <a:xfrm>
              <a:off x="6532200" y="5713560"/>
              <a:ext cx="5178240" cy="5536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700" spc="-1" strike="noStrike">
                  <a:solidFill>
                    <a:srgbClr val="ffffff"/>
                  </a:solidFill>
                  <a:latin typeface="Arial"/>
                  <a:ea typeface="Arial"/>
                </a:rPr>
                <a:t>Sites/Receivables/Payments</a:t>
              </a:r>
              <a:endParaRPr b="0" lang="en-US" sz="2700" spc="-1" strike="noStrike">
                <a:latin typeface="Arial"/>
              </a:endParaRPr>
            </a:p>
          </p:txBody>
        </p:sp>
        <p:sp>
          <p:nvSpPr>
            <p:cNvPr id="60" name="CustomShape 15"/>
            <p:cNvSpPr/>
            <p:nvPr/>
          </p:nvSpPr>
          <p:spPr>
            <a:xfrm>
              <a:off x="6532200" y="7085160"/>
              <a:ext cx="5178240" cy="5536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700" spc="-1" strike="noStrike">
                  <a:solidFill>
                    <a:srgbClr val="ffffff"/>
                  </a:solidFill>
                  <a:latin typeface="Arial"/>
                  <a:ea typeface="Arial"/>
                </a:rPr>
                <a:t>Nomad Integration</a:t>
              </a:r>
              <a:endParaRPr b="0" lang="en-US" sz="2700" spc="-1" strike="noStrike">
                <a:latin typeface="Arial"/>
              </a:endParaRPr>
            </a:p>
          </p:txBody>
        </p:sp>
        <p:sp>
          <p:nvSpPr>
            <p:cNvPr id="61" name="CustomShape 16"/>
            <p:cNvSpPr/>
            <p:nvPr/>
          </p:nvSpPr>
          <p:spPr>
            <a:xfrm>
              <a:off x="6532200" y="8475840"/>
              <a:ext cx="5178240" cy="5536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700" spc="-1" strike="noStrike">
                  <a:solidFill>
                    <a:srgbClr val="ffffff"/>
                  </a:solidFill>
                  <a:latin typeface="Arial"/>
                  <a:ea typeface="Arial"/>
                </a:rPr>
                <a:t>Macola</a:t>
              </a:r>
              <a:endParaRPr b="0" lang="en-US" sz="2700" spc="-1" strike="noStrike">
                <a:latin typeface="Arial"/>
              </a:endParaRPr>
            </a:p>
          </p:txBody>
        </p:sp>
        <p:sp>
          <p:nvSpPr>
            <p:cNvPr id="62" name="CustomShape 17"/>
            <p:cNvSpPr/>
            <p:nvPr/>
          </p:nvSpPr>
          <p:spPr>
            <a:xfrm rot="18180000">
              <a:off x="3186360" y="8516880"/>
              <a:ext cx="90648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ERP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3" name="CustomShape 18"/>
            <p:cNvSpPr/>
            <p:nvPr/>
          </p:nvSpPr>
          <p:spPr>
            <a:xfrm rot="18249000">
              <a:off x="3549600" y="6395400"/>
              <a:ext cx="317844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Nomad eCommerce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4" name="CustomShape 19"/>
            <p:cNvSpPr/>
            <p:nvPr/>
          </p:nvSpPr>
          <p:spPr>
            <a:xfrm rot="18181200">
              <a:off x="5542200" y="3283920"/>
              <a:ext cx="322128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Strategic 3rd Parties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5" name="CustomShape 20"/>
            <p:cNvSpPr/>
            <p:nvPr/>
          </p:nvSpPr>
          <p:spPr>
            <a:xfrm rot="3415200">
              <a:off x="9541800" y="3301920"/>
              <a:ext cx="317880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Strategic 3rd Parties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6" name="CustomShape 21"/>
            <p:cNvSpPr/>
            <p:nvPr/>
          </p:nvSpPr>
          <p:spPr>
            <a:xfrm rot="3379800">
              <a:off x="11591640" y="6339960"/>
              <a:ext cx="310536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Nomad eCommerce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7" name="CustomShape 22"/>
            <p:cNvSpPr/>
            <p:nvPr/>
          </p:nvSpPr>
          <p:spPr>
            <a:xfrm rot="3273600">
              <a:off x="14197680" y="8657640"/>
              <a:ext cx="1011960" cy="50724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ERP</a:t>
              </a:r>
              <a:endParaRPr b="0" lang="en-US" sz="2400" spc="-1" strike="noStrike">
                <a:latin typeface="Arial"/>
              </a:endParaRPr>
            </a:p>
          </p:txBody>
        </p:sp>
      </p:grpSp>
      <p:sp>
        <p:nvSpPr>
          <p:cNvPr id="68" name="TextShape 23"/>
          <p:cNvSpPr txBox="1"/>
          <p:nvPr/>
        </p:nvSpPr>
        <p:spPr>
          <a:xfrm>
            <a:off x="914400" y="411840"/>
            <a:ext cx="16458480" cy="1066320"/>
          </a:xfrm>
          <a:prstGeom prst="rect">
            <a:avLst/>
          </a:prstGeom>
          <a:noFill/>
          <a:ln>
            <a:noFill/>
          </a:ln>
        </p:spPr>
        <p:txBody>
          <a:bodyPr lIns="0" rIns="0"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en-US" sz="7200" spc="-1" strike="noStrike">
                <a:solidFill>
                  <a:srgbClr val="3f3f3f"/>
                </a:solidFill>
                <a:latin typeface="Calibri"/>
                <a:ea typeface="Calibri"/>
              </a:rPr>
              <a:t>Solution Stack</a:t>
            </a:r>
            <a:endParaRPr b="0" lang="en-US" sz="7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9" name="Google Shape;151;p20" descr=""/>
          <p:cNvPicPr/>
          <p:nvPr/>
        </p:nvPicPr>
        <p:blipFill>
          <a:blip r:embed="rId1"/>
          <a:stretch/>
        </p:blipFill>
        <p:spPr>
          <a:xfrm>
            <a:off x="17460360" y="9540360"/>
            <a:ext cx="618840" cy="476640"/>
          </a:xfrm>
          <a:prstGeom prst="rect">
            <a:avLst/>
          </a:prstGeom>
          <a:ln>
            <a:noFill/>
          </a:ln>
        </p:spPr>
      </p:pic>
      <p:sp>
        <p:nvSpPr>
          <p:cNvPr id="70" name="CustomShape 24"/>
          <p:cNvSpPr/>
          <p:nvPr/>
        </p:nvSpPr>
        <p:spPr>
          <a:xfrm>
            <a:off x="2460600" y="9730800"/>
            <a:ext cx="13367160" cy="476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70c0"/>
      </a:dk2>
      <a:lt2>
        <a:srgbClr val="92d050"/>
      </a:lt2>
      <a:accent1>
        <a:srgbClr val="3f8bb7"/>
      </a:accent1>
      <a:accent2>
        <a:srgbClr val="193e5c"/>
      </a:accent2>
      <a:accent3>
        <a:srgbClr val="44aaa0"/>
      </a:accent3>
      <a:accent4>
        <a:srgbClr val="bf5f47"/>
      </a:accent4>
      <a:accent5>
        <a:srgbClr val="e39f3a"/>
      </a:accent5>
      <a:accent6>
        <a:srgbClr val="65713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LibreOffice/6.2.4.2$Windows_X86_64 LibreOffice_project/2412653d852ce75f65fbfa83fb7e7b669a126d64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dcterms:modified xsi:type="dcterms:W3CDTF">2022-04-28T13:44:43Z</dcterms:modified>
  <cp:revision>1</cp:revision>
  <dc:subject/>
  <dc:title/>
</cp:coreProperties>
</file>